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handoutMasterIdLst>
    <p:handoutMasterId r:id="rId21"/>
  </p:handoutMasterIdLst>
  <p:sldIdLst>
    <p:sldId id="602" r:id="rId2"/>
    <p:sldId id="606" r:id="rId3"/>
    <p:sldId id="607" r:id="rId4"/>
    <p:sldId id="629" r:id="rId5"/>
    <p:sldId id="612" r:id="rId6"/>
    <p:sldId id="616" r:id="rId7"/>
    <p:sldId id="617" r:id="rId8"/>
    <p:sldId id="618" r:id="rId9"/>
    <p:sldId id="593" r:id="rId10"/>
    <p:sldId id="620" r:id="rId11"/>
    <p:sldId id="619" r:id="rId12"/>
    <p:sldId id="623" r:id="rId13"/>
    <p:sldId id="621" r:id="rId14"/>
    <p:sldId id="622" r:id="rId15"/>
    <p:sldId id="625" r:id="rId16"/>
    <p:sldId id="626" r:id="rId17"/>
    <p:sldId id="627" r:id="rId18"/>
    <p:sldId id="630" r:id="rId19"/>
  </p:sldIdLst>
  <p:sldSz cx="9144000" cy="5143500" type="screen16x9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E7738"/>
    <a:srgbClr val="817B41"/>
    <a:srgbClr val="808DAD"/>
    <a:srgbClr val="98AA83"/>
    <a:srgbClr val="ADC298"/>
    <a:srgbClr val="526B80"/>
    <a:srgbClr val="95A6C9"/>
    <a:srgbClr val="536C81"/>
    <a:srgbClr val="24621A"/>
    <a:srgbClr val="0072A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2737"/>
    <p:restoredTop sz="96137" autoAdjust="0"/>
  </p:normalViewPr>
  <p:slideViewPr>
    <p:cSldViewPr snapToGrid="0">
      <p:cViewPr varScale="1">
        <p:scale>
          <a:sx n="98" d="100"/>
          <a:sy n="98" d="100"/>
        </p:scale>
        <p:origin x="-342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1992" y="-96"/>
      </p:cViewPr>
      <p:guideLst>
        <p:guide orient="horz" pos="2909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pPr>
              <a:defRPr/>
            </a:pPr>
            <a:fld id="{517BCE2F-D61D-4E62-9703-CE4355CD4BE1}" type="datetimeFigureOut">
              <a:rPr lang="en-US"/>
              <a:pPr>
                <a:defRPr/>
              </a:pPr>
              <a:t>6/9/2020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pPr>
              <a:defRPr/>
            </a:pPr>
            <a:fld id="{DF89C0AE-FA5D-4CAC-A347-B98AF004D1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239661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pPr>
              <a:defRPr/>
            </a:pPr>
            <a:fld id="{D1A9F68A-0DBD-43D5-954F-5B0E34CD104D}" type="datetimeFigureOut">
              <a:rPr lang="en-US"/>
              <a:pPr>
                <a:defRPr/>
              </a:pPr>
              <a:t>6/9/2020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pPr>
              <a:defRPr/>
            </a:pPr>
            <a:fld id="{1B3FFB0F-448F-4553-814C-95956908CA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2693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3FFB0F-448F-4553-814C-95956908CAC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383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40606"/>
            <a:ext cx="8229600" cy="6167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05000" y="48577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5B8F1-32C4-4FA6-8475-9736D3D6E897}" type="datetime1">
              <a:rPr lang="en-US"/>
              <a:pPr>
                <a:defRPr/>
              </a:pPr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857750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0"/>
            <a:ext cx="22098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C20E-1F2E-4809-B9E2-100F2AADB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238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4767263"/>
            <a:ext cx="4572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E3F67-2221-4A6C-A554-369E8559BB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465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295400" y="380642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9363A-8EF7-4FF5-8770-A37D92B16B0D}" type="datetime1">
              <a:rPr lang="en-US"/>
              <a:pPr>
                <a:defRPr/>
              </a:pPr>
              <a:t>6/9/2020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F8EDC-486C-486D-91C3-F0BB61E194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069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23CE0F-17B5-434F-9324-CAC3103EE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4764140"/>
            <a:ext cx="37072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A3AB0-568C-0847-866D-38BE6B4828E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99E7F0-95C2-624D-AB85-D40864A507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2965" y="4764140"/>
            <a:ext cx="950976" cy="275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6AED4DC-7A6B-624A-A25D-A7E877DE5BB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350" y="4506723"/>
            <a:ext cx="720657" cy="533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50DDBA5-B2DA-024D-AC52-4811294B83A1}"/>
              </a:ext>
            </a:extLst>
          </p:cNvPr>
          <p:cNvCxnSpPr>
            <a:cxnSpLocks/>
          </p:cNvCxnSpPr>
          <p:nvPr userDrawn="1"/>
        </p:nvCxnSpPr>
        <p:spPr>
          <a:xfrm>
            <a:off x="2280744" y="4930259"/>
            <a:ext cx="6329855" cy="0"/>
          </a:xfrm>
          <a:prstGeom prst="line">
            <a:avLst/>
          </a:prstGeom>
          <a:ln>
            <a:solidFill>
              <a:srgbClr val="4E7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BB1FB9B-0E3E-944A-B98C-68403A901C19}"/>
              </a:ext>
            </a:extLst>
          </p:cNvPr>
          <p:cNvSpPr/>
          <p:nvPr userDrawn="1"/>
        </p:nvSpPr>
        <p:spPr>
          <a:xfrm>
            <a:off x="0" y="0"/>
            <a:ext cx="9144000" cy="438150"/>
          </a:xfrm>
          <a:prstGeom prst="rect">
            <a:avLst/>
          </a:prstGeom>
          <a:solidFill>
            <a:srgbClr val="4E7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34D7411-0DD1-E642-80C9-18B20D54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386250" cy="438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92133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night, building, light&#10;&#10;Description automatically generated">
            <a:extLst>
              <a:ext uri="{FF2B5EF4-FFF2-40B4-BE49-F238E27FC236}">
                <a16:creationId xmlns="" xmlns:a16="http://schemas.microsoft.com/office/drawing/2014/main" id="{F945730B-66B0-874C-97BD-88D7FCE68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Subtitle 16">
            <a:extLst>
              <a:ext uri="{FF2B5EF4-FFF2-40B4-BE49-F238E27FC236}">
                <a16:creationId xmlns="" xmlns:a16="http://schemas.microsoft.com/office/drawing/2014/main" id="{710DE4AD-19D9-E74E-B7C5-907D7B349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520" y="3838725"/>
            <a:ext cx="6400800" cy="818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Presenter:- Simran  Choudhary 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Date:- 12/06/2020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10AC68-A53E-4746-B284-4070CE29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2964"/>
            <a:ext cx="8686800" cy="968794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IEEE Power &amp; Energy Society</a:t>
            </a:r>
            <a:endParaRPr lang="en-US" sz="48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CBF55E1-C29E-2D40-A097-0A1A3459BF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1" y="4248150"/>
            <a:ext cx="990600" cy="691116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="" xmlns:a16="http://schemas.microsoft.com/office/drawing/2014/main" id="{5EE1A8E2-E560-DF4E-8D34-0B9899DE36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30322" y="4568874"/>
            <a:ext cx="1100857" cy="32108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3F4B57A-4CD0-3A4B-8448-5F511EA58C20}"/>
              </a:ext>
            </a:extLst>
          </p:cNvPr>
          <p:cNvSpPr txBox="1">
            <a:spLocks/>
          </p:cNvSpPr>
          <p:nvPr/>
        </p:nvSpPr>
        <p:spPr>
          <a:xfrm>
            <a:off x="152400" y="1120515"/>
            <a:ext cx="8686800" cy="430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48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784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Engaging Academic Community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97BF636-E83D-3349-B910-55D64800DD8D}"/>
              </a:ext>
            </a:extLst>
          </p:cNvPr>
          <p:cNvGrpSpPr/>
          <p:nvPr/>
        </p:nvGrpSpPr>
        <p:grpSpPr>
          <a:xfrm>
            <a:off x="914400" y="685093"/>
            <a:ext cx="7239000" cy="3773314"/>
            <a:chOff x="762000" y="703050"/>
            <a:chExt cx="7239000" cy="3773314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FB93252E-442B-3946-9513-02431861D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181602" y="703050"/>
              <a:ext cx="2442006" cy="16350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0C58B53B-E8EA-5F44-A6C7-EAD891967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181602" y="2817953"/>
              <a:ext cx="2442006" cy="1570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F51322A2-4DCC-0443-83DD-66509309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120515" y="2795169"/>
              <a:ext cx="2442005" cy="161603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6B2EC9DE-A1FD-BB4A-8609-F2EB3A8CC7DB}"/>
                </a:ext>
              </a:extLst>
            </p:cNvPr>
            <p:cNvSpPr/>
            <p:nvPr/>
          </p:nvSpPr>
          <p:spPr>
            <a:xfrm>
              <a:off x="4800600" y="2034802"/>
              <a:ext cx="3200400" cy="536948"/>
            </a:xfrm>
            <a:prstGeom prst="rect">
              <a:avLst/>
            </a:prstGeom>
            <a:solidFill>
              <a:srgbClr val="4E7738"/>
            </a:solidFill>
          </p:spPr>
          <p:txBody>
            <a:bodyPr wrap="square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Sharing Ideas with Peers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64BABD0-E89E-8842-A8A9-F2459B0750B0}"/>
                </a:ext>
              </a:extLst>
            </p:cNvPr>
            <p:cNvSpPr/>
            <p:nvPr/>
          </p:nvSpPr>
          <p:spPr>
            <a:xfrm>
              <a:off x="762000" y="3939416"/>
              <a:ext cx="3200400" cy="536948"/>
            </a:xfrm>
            <a:prstGeom prst="rect">
              <a:avLst/>
            </a:prstGeom>
            <a:solidFill>
              <a:srgbClr val="4E7738"/>
            </a:solidFill>
          </p:spPr>
          <p:txBody>
            <a:bodyPr wrap="square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Posters Presentations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99A5F7A-90C8-634A-A442-FC1440565175}"/>
                </a:ext>
              </a:extLst>
            </p:cNvPr>
            <p:cNvSpPr/>
            <p:nvPr/>
          </p:nvSpPr>
          <p:spPr>
            <a:xfrm>
              <a:off x="4800600" y="3939416"/>
              <a:ext cx="3200400" cy="536948"/>
            </a:xfrm>
            <a:prstGeom prst="rect">
              <a:avLst/>
            </a:prstGeom>
            <a:solidFill>
              <a:srgbClr val="4E7738"/>
            </a:solidFill>
          </p:spPr>
          <p:txBody>
            <a:bodyPr wrap="square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Standards Development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D4A61583-EEDF-DC49-B141-D59365A4CD78}"/>
                </a:ext>
              </a:extLst>
            </p:cNvPr>
            <p:cNvGrpSpPr/>
            <p:nvPr/>
          </p:nvGrpSpPr>
          <p:grpSpPr>
            <a:xfrm>
              <a:off x="1017401" y="795338"/>
              <a:ext cx="2747073" cy="1657992"/>
              <a:chOff x="916649" y="763086"/>
              <a:chExt cx="3099350" cy="187060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69D02519-F082-6A4C-BEEF-5D59B4110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1734600" y="763086"/>
                <a:ext cx="1305845" cy="165459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5" name="Picture 24">
                <a:extLst>
                  <a:ext uri="{FF2B5EF4-FFF2-40B4-BE49-F238E27FC236}">
                    <a16:creationId xmlns="" xmlns:a16="http://schemas.microsoft.com/office/drawing/2014/main" id="{8D08396F-C682-C64D-A3E3-BFD5F67FC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 rot="21373990">
                <a:off x="916649" y="979099"/>
                <a:ext cx="1330009" cy="165459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6" name="Picture 25">
                <a:extLst>
                  <a:ext uri="{FF2B5EF4-FFF2-40B4-BE49-F238E27FC236}">
                    <a16:creationId xmlns="" xmlns:a16="http://schemas.microsoft.com/office/drawing/2014/main" id="{A518F94C-A3A7-7C41-8EA4-6EFA7F2EE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 rot="187602">
                <a:off x="2740786" y="973057"/>
                <a:ext cx="1275213" cy="165459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E0044D62-DA10-404E-B229-1483D7CE523F}"/>
                </a:ext>
              </a:extLst>
            </p:cNvPr>
            <p:cNvSpPr/>
            <p:nvPr/>
          </p:nvSpPr>
          <p:spPr>
            <a:xfrm>
              <a:off x="762000" y="2034802"/>
              <a:ext cx="3200400" cy="536948"/>
            </a:xfrm>
            <a:prstGeom prst="rect">
              <a:avLst/>
            </a:prstGeom>
            <a:solidFill>
              <a:srgbClr val="4E7738"/>
            </a:solidFill>
          </p:spPr>
          <p:txBody>
            <a:bodyPr wrap="square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Publishing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2262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Publications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B35E8E34-5675-084C-8E61-AF831228F844}"/>
              </a:ext>
            </a:extLst>
          </p:cNvPr>
          <p:cNvSpPr txBox="1">
            <a:spLocks/>
          </p:cNvSpPr>
          <p:nvPr/>
        </p:nvSpPr>
        <p:spPr>
          <a:xfrm>
            <a:off x="230595" y="905617"/>
            <a:ext cx="3329871" cy="3192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Two award-winning magazines, </a:t>
            </a:r>
            <a:r>
              <a:rPr lang="en-US" sz="16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Power &amp; Energy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sz="16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Electrification</a:t>
            </a: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Spanish P&amp;E Magazine, Transactions, and an open-access journal (OAJPE)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Latest PES updates shared in monthly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eNews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bi-weekly PES </a:t>
            </a:r>
            <a:r>
              <a:rPr lang="en-US" sz="16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eBulletin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other email </a:t>
            </a:r>
            <a:r>
              <a:rPr lang="en-US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announcements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16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New – IEEE Open Access Journal of Power &amp; Energy</a:t>
            </a:r>
            <a:endParaRPr lang="en-US" sz="16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sz="1600" dirty="0"/>
          </a:p>
        </p:txBody>
      </p:sp>
      <p:grpSp>
        <p:nvGrpSpPr>
          <p:cNvPr id="29" name="Shape 266">
            <a:extLst>
              <a:ext uri="{FF2B5EF4-FFF2-40B4-BE49-F238E27FC236}">
                <a16:creationId xmlns="" xmlns:a16="http://schemas.microsoft.com/office/drawing/2014/main" id="{FFA733DD-31F8-2A46-A10A-5E4F410A77BD}"/>
              </a:ext>
            </a:extLst>
          </p:cNvPr>
          <p:cNvGrpSpPr>
            <a:grpSpLocks noChangeAspect="1"/>
          </p:cNvGrpSpPr>
          <p:nvPr/>
        </p:nvGrpSpPr>
        <p:grpSpPr>
          <a:xfrm>
            <a:off x="3810000" y="694662"/>
            <a:ext cx="5012170" cy="2402223"/>
            <a:chOff x="-1" y="0"/>
            <a:chExt cx="8911810" cy="4240350"/>
          </a:xfrm>
        </p:grpSpPr>
        <p:pic>
          <p:nvPicPr>
            <p:cNvPr id="30" name="Shape 267">
              <a:extLst>
                <a:ext uri="{FF2B5EF4-FFF2-40B4-BE49-F238E27FC236}">
                  <a16:creationId xmlns="" xmlns:a16="http://schemas.microsoft.com/office/drawing/2014/main" id="{1E09F2FE-D998-7541-B1DB-AABCBE4847D1}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264983">
              <a:off x="6541189" y="71505"/>
              <a:ext cx="1959430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1" name="Shape 268" descr="pem_cover.jpg">
              <a:extLst>
                <a:ext uri="{FF2B5EF4-FFF2-40B4-BE49-F238E27FC236}">
                  <a16:creationId xmlns="" xmlns:a16="http://schemas.microsoft.com/office/drawing/2014/main" id="{FEC3453F-F9CD-124C-94EE-0E73E1F32653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981229" y="611608"/>
              <a:ext cx="1942981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2" name="Shape 269">
              <a:extLst>
                <a:ext uri="{FF2B5EF4-FFF2-40B4-BE49-F238E27FC236}">
                  <a16:creationId xmlns="" xmlns:a16="http://schemas.microsoft.com/office/drawing/2014/main" id="{61FCC2E4-C5F7-7D45-8185-8EBA7F33052D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159413">
              <a:off x="6891971" y="1441376"/>
              <a:ext cx="1959430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3" name="Shape 270">
              <a:extLst>
                <a:ext uri="{FF2B5EF4-FFF2-40B4-BE49-F238E27FC236}">
                  <a16:creationId xmlns="" xmlns:a16="http://schemas.microsoft.com/office/drawing/2014/main" id="{6077B6DF-DB42-9844-AE43-242227703BC9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179950">
              <a:off x="2753996" y="708705"/>
              <a:ext cx="1959430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4" name="Shape 271" descr="2012-pe-smart-grid-compendium_Page_01.jpg">
              <a:extLst>
                <a:ext uri="{FF2B5EF4-FFF2-40B4-BE49-F238E27FC236}">
                  <a16:creationId xmlns="" xmlns:a16="http://schemas.microsoft.com/office/drawing/2014/main" id="{C1FA1E56-E519-9842-A932-53AA00DB6F95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-593331">
              <a:off x="4395518" y="1441376"/>
              <a:ext cx="1943803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5" name="Shape 272">
              <a:extLst>
                <a:ext uri="{FF2B5EF4-FFF2-40B4-BE49-F238E27FC236}">
                  <a16:creationId xmlns="" xmlns:a16="http://schemas.microsoft.com/office/drawing/2014/main" id="{A0A03D8F-9CB0-4443-8B9D-5F287CDBF50C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-244706">
              <a:off x="91692" y="686724"/>
              <a:ext cx="2058397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6" name="Shape 273">
              <a:extLst>
                <a:ext uri="{FF2B5EF4-FFF2-40B4-BE49-F238E27FC236}">
                  <a16:creationId xmlns="" xmlns:a16="http://schemas.microsoft.com/office/drawing/2014/main" id="{62E63CEF-D269-F145-87E3-F0956EC04135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 rot="661156">
              <a:off x="1355491" y="1208021"/>
              <a:ext cx="2042161" cy="26517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1208" y="3290867"/>
            <a:ext cx="2631367" cy="14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82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IEEE PES Membership Diversity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48CA1AE-27EC-CF42-97CE-F99065B88E60}"/>
              </a:ext>
            </a:extLst>
          </p:cNvPr>
          <p:cNvSpPr/>
          <p:nvPr/>
        </p:nvSpPr>
        <p:spPr>
          <a:xfrm>
            <a:off x="241955" y="828830"/>
            <a:ext cx="4101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Diverse Technical Backgrounds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AD0A80E-C684-3845-B31F-4B5F83DC3009}"/>
              </a:ext>
            </a:extLst>
          </p:cNvPr>
          <p:cNvGrpSpPr/>
          <p:nvPr/>
        </p:nvGrpSpPr>
        <p:grpSpPr>
          <a:xfrm>
            <a:off x="4363317" y="650747"/>
            <a:ext cx="4428455" cy="2962120"/>
            <a:chOff x="586511" y="1211594"/>
            <a:chExt cx="3528289" cy="2360014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CE90378F-603F-344C-A079-BDA22A55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86511" y="1220812"/>
              <a:ext cx="1667849" cy="11024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F1999D80-7D06-1D4F-884D-BDDEA18AC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93218" y="2459791"/>
              <a:ext cx="1654437" cy="11025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5A72B181-F02A-BC4B-91D3-6C9E679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438400" y="1211594"/>
              <a:ext cx="1676400" cy="1117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F28BA0C7-2A14-B749-AD67-5BA11A62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2438400" y="2469049"/>
              <a:ext cx="1674900" cy="1102559"/>
            </a:xfrm>
            <a:prstGeom prst="rect">
              <a:avLst/>
            </a:prstGeom>
          </p:spPr>
        </p:pic>
      </p:grp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3CFD324C-3207-1142-95DD-7CB94C32274A}"/>
              </a:ext>
            </a:extLst>
          </p:cNvPr>
          <p:cNvSpPr txBox="1">
            <a:spLocks/>
          </p:cNvSpPr>
          <p:nvPr/>
        </p:nvSpPr>
        <p:spPr>
          <a:xfrm>
            <a:off x="260806" y="1290495"/>
            <a:ext cx="4234994" cy="158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Utilities, Municipalities and RTOs/ISOs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Academics and Research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Equipment Manufacturers and System Suppliers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Government and Regulatory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Testing Labs, Consulting and more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F4607B4-3EE6-204E-81B7-C5A95799695F}"/>
              </a:ext>
            </a:extLst>
          </p:cNvPr>
          <p:cNvSpPr/>
          <p:nvPr/>
        </p:nvSpPr>
        <p:spPr>
          <a:xfrm>
            <a:off x="260806" y="3028950"/>
            <a:ext cx="3375862" cy="110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C00000"/>
              </a:buClr>
              <a:buFont typeface="Arial" charset="0"/>
              <a:buNone/>
            </a:pPr>
            <a:r>
              <a:rPr lang="en-US" sz="16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Attracting wide audiences by creating and implementing new technical ideas and applying best practices through output and initiatives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43400" y="3700635"/>
            <a:ext cx="4396287" cy="9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70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Developing Women in Power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DFF67638-272E-8741-97C6-05F8913AE4FD}"/>
              </a:ext>
            </a:extLst>
          </p:cNvPr>
          <p:cNvGrpSpPr>
            <a:grpSpLocks noChangeAspect="1"/>
          </p:cNvGrpSpPr>
          <p:nvPr/>
        </p:nvGrpSpPr>
        <p:grpSpPr>
          <a:xfrm>
            <a:off x="3505200" y="895350"/>
            <a:ext cx="5257800" cy="3021747"/>
            <a:chOff x="0" y="-13734"/>
            <a:chExt cx="9347557" cy="5372200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FA6DDA71-D225-7347-9855-3D3DBB239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0" y="-13734"/>
              <a:ext cx="9144000" cy="274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CCE2C330-66BC-4949-B4BC-D5AFC4254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b="-8905"/>
            <a:stretch/>
          </p:blipFill>
          <p:spPr>
            <a:xfrm>
              <a:off x="0" y="2729465"/>
              <a:ext cx="4673778" cy="26290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765958B2-B317-3940-8E6D-77E1FA6D8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4673778" y="2724150"/>
              <a:ext cx="4470222" cy="241935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0CBF9A86-F51B-E54B-B4C0-4B13AE5E2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724150"/>
              <a:ext cx="9144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29734D67-CCE9-B944-935D-67E3B09680F1}"/>
                </a:ext>
              </a:extLst>
            </p:cNvPr>
            <p:cNvCxnSpPr>
              <a:cxnSpLocks/>
            </p:cNvCxnSpPr>
            <p:nvPr/>
          </p:nvCxnSpPr>
          <p:spPr>
            <a:xfrm>
              <a:off x="4673778" y="2718835"/>
              <a:ext cx="0" cy="242466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iagonal Stripe 18">
              <a:extLst>
                <a:ext uri="{FF2B5EF4-FFF2-40B4-BE49-F238E27FC236}">
                  <a16:creationId xmlns="" xmlns:a16="http://schemas.microsoft.com/office/drawing/2014/main" id="{E24EFD63-3E46-BD46-B3DF-A4F223F20656}"/>
                </a:ext>
              </a:extLst>
            </p:cNvPr>
            <p:cNvSpPr/>
            <p:nvPr/>
          </p:nvSpPr>
          <p:spPr>
            <a:xfrm rot="10800000">
              <a:off x="6070958" y="1572497"/>
              <a:ext cx="3276599" cy="3785969"/>
            </a:xfrm>
            <a:prstGeom prst="diagStripe">
              <a:avLst>
                <a:gd name="adj" fmla="val 27610"/>
              </a:avLst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346EAECA-9142-BE40-8694-F513BEE9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072437" y="3250957"/>
              <a:ext cx="1778916" cy="145278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48CA1AE-27EC-CF42-97CE-F99065B88E60}"/>
              </a:ext>
            </a:extLst>
          </p:cNvPr>
          <p:cNvSpPr/>
          <p:nvPr/>
        </p:nvSpPr>
        <p:spPr>
          <a:xfrm>
            <a:off x="241956" y="828830"/>
            <a:ext cx="30346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Fostering a more diverse leadership by supporting the career advancement, networking and education of women in the energy industry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2D2383B-1F7F-6E4A-BFCA-FE40B1AB9A86}"/>
              </a:ext>
            </a:extLst>
          </p:cNvPr>
          <p:cNvSpPr/>
          <p:nvPr/>
        </p:nvSpPr>
        <p:spPr>
          <a:xfrm>
            <a:off x="5337509" y="3875731"/>
            <a:ext cx="3421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pes-women-in-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power.org</a:t>
            </a:r>
            <a:endParaRPr lang="en-US" sz="1200" b="1" dirty="0">
              <a:solidFill>
                <a:srgbClr val="4E7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83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Mentoring Young Professionals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48CA1AE-27EC-CF42-97CE-F99065B88E60}"/>
              </a:ext>
            </a:extLst>
          </p:cNvPr>
          <p:cNvSpPr/>
          <p:nvPr/>
        </p:nvSpPr>
        <p:spPr>
          <a:xfrm>
            <a:off x="241955" y="828830"/>
            <a:ext cx="3454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6,200 PES Young Professionals worldwide, and growing!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22D2383B-1F7F-6E4A-BFCA-FE40B1AB9A86}"/>
              </a:ext>
            </a:extLst>
          </p:cNvPr>
          <p:cNvSpPr/>
          <p:nvPr/>
        </p:nvSpPr>
        <p:spPr>
          <a:xfrm>
            <a:off x="241955" y="3393035"/>
            <a:ext cx="3421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sites.ieee.org</a:t>
            </a:r>
            <a:r>
              <a:rPr lang="en-US" sz="1200" b="1" dirty="0">
                <a:solidFill>
                  <a:srgbClr val="4E7738"/>
                </a:solidFill>
                <a:latin typeface="Calibri"/>
              </a:rPr>
              <a:t>/pes-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yp</a:t>
            </a:r>
            <a:endParaRPr lang="en-US" sz="1200" b="1" dirty="0">
              <a:solidFill>
                <a:srgbClr val="4E7738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3E8EF0E-662A-D640-AD31-96B41270ED14}"/>
              </a:ext>
            </a:extLst>
          </p:cNvPr>
          <p:cNvSpPr/>
          <p:nvPr/>
        </p:nvSpPr>
        <p:spPr>
          <a:xfrm>
            <a:off x="224350" y="2079024"/>
            <a:ext cx="3200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Helping young professionals evaluate their career goals, polish their professional image, and create the building blocks of a lifelong and diverse professional network</a:t>
            </a:r>
          </a:p>
        </p:txBody>
      </p:sp>
      <p:pic>
        <p:nvPicPr>
          <p:cNvPr id="9" name="Picture 8" descr="A group of people in front of a crowd&#10;&#10;Description automatically generated">
            <a:extLst>
              <a:ext uri="{FF2B5EF4-FFF2-40B4-BE49-F238E27FC236}">
                <a16:creationId xmlns="" xmlns:a16="http://schemas.microsoft.com/office/drawing/2014/main" id="{63F766E7-6FD8-3540-92B8-8E41C4A7F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3087" y="2264364"/>
            <a:ext cx="4754074" cy="1825876"/>
          </a:xfrm>
          <a:prstGeom prst="rect">
            <a:avLst/>
          </a:prstGeom>
        </p:spPr>
      </p:pic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="" xmlns:a16="http://schemas.microsoft.com/office/drawing/2014/main" id="{4EBA92CE-9D63-2B4F-AA29-7611E4D11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3087" y="833903"/>
            <a:ext cx="2247691" cy="1395320"/>
          </a:xfrm>
          <a:prstGeom prst="rect">
            <a:avLst/>
          </a:prstGeom>
        </p:spPr>
      </p:pic>
      <p:pic>
        <p:nvPicPr>
          <p:cNvPr id="13" name="Picture 12" descr="A picture containing person, player, crowd, grass&#10;&#10;Description automatically generated">
            <a:extLst>
              <a:ext uri="{FF2B5EF4-FFF2-40B4-BE49-F238E27FC236}">
                <a16:creationId xmlns="" xmlns:a16="http://schemas.microsoft.com/office/drawing/2014/main" id="{9DB07707-3AA3-DC4F-A9A8-989D03CB6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4867" y="833441"/>
            <a:ext cx="2472294" cy="13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80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1B741A7-EDAA-D343-8D73-E17C7F272C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24600" y="562903"/>
            <a:ext cx="2626502" cy="872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15E946E-58A9-1B42-BB8D-DF6D6FCA8284}"/>
              </a:ext>
            </a:extLst>
          </p:cNvPr>
          <p:cNvSpPr/>
          <p:nvPr/>
        </p:nvSpPr>
        <p:spPr>
          <a:xfrm>
            <a:off x="232858" y="829767"/>
            <a:ext cx="47201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Collaborating to encourage the successful rollout of technologically advanced, environment-friendly and secure smart-grid networks around the world.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F02EF6B-B5B0-474A-AE2D-8A083CD9C92D}"/>
              </a:ext>
            </a:extLst>
          </p:cNvPr>
          <p:cNvGrpSpPr/>
          <p:nvPr/>
        </p:nvGrpSpPr>
        <p:grpSpPr>
          <a:xfrm>
            <a:off x="5231456" y="1558995"/>
            <a:ext cx="3557888" cy="2419528"/>
            <a:chOff x="4371708" y="1809750"/>
            <a:chExt cx="3557888" cy="2419528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3FF99C3B-0321-374D-B5E8-E494418AD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393794" y="1814393"/>
              <a:ext cx="1778406" cy="1120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D710F2F4-BA5B-7042-BD67-AC2878A9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371708" y="3028950"/>
              <a:ext cx="1800492" cy="1200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9E5CA870-EBA9-144F-B5DE-815D52F2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248400" y="3028950"/>
              <a:ext cx="1681196" cy="1168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1C00C028-1C6D-1A41-B5E8-5319A6B3F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6248400" y="1809750"/>
              <a:ext cx="1681196" cy="1120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FFE8795-C463-444C-9A9F-3767E2CE85CE}"/>
              </a:ext>
            </a:extLst>
          </p:cNvPr>
          <p:cNvSpPr/>
          <p:nvPr/>
        </p:nvSpPr>
        <p:spPr>
          <a:xfrm>
            <a:off x="255178" y="2777742"/>
            <a:ext cx="38987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Set the Global Standard via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 Education, Research and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Expand Global Reach via Marketing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597C8B5-EE02-7449-A6C7-1DB179594EDC}"/>
              </a:ext>
            </a:extLst>
          </p:cNvPr>
          <p:cNvSpPr/>
          <p:nvPr/>
        </p:nvSpPr>
        <p:spPr>
          <a:xfrm>
            <a:off x="5271031" y="4045403"/>
            <a:ext cx="3600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smartgrid.ieee.org</a:t>
            </a:r>
            <a:endParaRPr lang="en-US" sz="1200" b="1" dirty="0">
              <a:solidFill>
                <a:srgbClr val="4E7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7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15E946E-58A9-1B42-BB8D-DF6D6FCA8284}"/>
              </a:ext>
            </a:extLst>
          </p:cNvPr>
          <p:cNvSpPr/>
          <p:nvPr/>
        </p:nvSpPr>
        <p:spPr>
          <a:xfrm>
            <a:off x="232858" y="829767"/>
            <a:ext cx="5253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Brings together various IEEE’s technical societies and organizations to advance the state of the art for smart city technologies for the benefit of society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66D0EED-1547-F445-AEB9-7379653E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205" y="538324"/>
            <a:ext cx="925789" cy="60617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5C98E107-05A1-724D-B722-9E5F70403A19}"/>
              </a:ext>
            </a:extLst>
          </p:cNvPr>
          <p:cNvSpPr txBox="1">
            <a:spLocks/>
          </p:cNvSpPr>
          <p:nvPr/>
        </p:nvSpPr>
        <p:spPr bwMode="auto">
          <a:xfrm>
            <a:off x="241955" y="2495550"/>
            <a:ext cx="4948213" cy="61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Serves as neutral broker of information amongst industry, academic, and government stakeholders.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ED25FC6-3192-4240-AD46-9E4DBD06EFE3}"/>
              </a:ext>
            </a:extLst>
          </p:cNvPr>
          <p:cNvSpPr/>
          <p:nvPr/>
        </p:nvSpPr>
        <p:spPr>
          <a:xfrm>
            <a:off x="2590800" y="3209527"/>
            <a:ext cx="274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Self-Aware Digital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Environmental Awareness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CF13340-95FF-1A4A-AA04-F5D5B29DDA6A}"/>
              </a:ext>
            </a:extLst>
          </p:cNvPr>
          <p:cNvSpPr/>
          <p:nvPr/>
        </p:nvSpPr>
        <p:spPr>
          <a:xfrm>
            <a:off x="269775" y="3213794"/>
            <a:ext cx="22448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Living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Smart Energy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41018D74-6BD1-0941-AB6B-ECC266EEDB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53200" y="1297833"/>
            <a:ext cx="2012126" cy="312575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3396EBE-D34B-A744-BC94-9A9E605A2EC9}"/>
              </a:ext>
            </a:extLst>
          </p:cNvPr>
          <p:cNvSpPr/>
          <p:nvPr/>
        </p:nvSpPr>
        <p:spPr>
          <a:xfrm>
            <a:off x="5943600" y="4456927"/>
            <a:ext cx="2686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smartcities.ieee.org</a:t>
            </a:r>
            <a:endParaRPr lang="en-US" sz="1200" b="1" dirty="0">
              <a:solidFill>
                <a:srgbClr val="4E7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81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15E946E-58A9-1B42-BB8D-DF6D6FCA8284}"/>
              </a:ext>
            </a:extLst>
          </p:cNvPr>
          <p:cNvSpPr/>
          <p:nvPr/>
        </p:nvSpPr>
        <p:spPr>
          <a:xfrm>
            <a:off x="232859" y="829767"/>
            <a:ext cx="4185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institute-wide humanitarian program supported by PES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597C8B5-EE02-7449-A6C7-1DB179594EDC}"/>
              </a:ext>
            </a:extLst>
          </p:cNvPr>
          <p:cNvSpPr/>
          <p:nvPr/>
        </p:nvSpPr>
        <p:spPr>
          <a:xfrm>
            <a:off x="5257800" y="4324350"/>
            <a:ext cx="3600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</a:t>
            </a:r>
            <a:r>
              <a:rPr lang="en-US" sz="1200" b="1" dirty="0" err="1">
                <a:solidFill>
                  <a:srgbClr val="4E7738"/>
                </a:solidFill>
                <a:latin typeface="Calibri" panose="020F0502020204030204" pitchFamily="34" charset="0"/>
              </a:rPr>
              <a:t>ieee</a:t>
            </a:r>
            <a:r>
              <a:rPr lang="en-US" sz="1200" b="1" dirty="0">
                <a:solidFill>
                  <a:srgbClr val="4E7738"/>
                </a:solidFill>
                <a:latin typeface="Calibri" panose="020F0502020204030204" pitchFamily="34" charset="0"/>
              </a:rPr>
              <a:t>-smart-</a:t>
            </a:r>
            <a:r>
              <a:rPr lang="en-US" sz="1200" b="1" dirty="0" err="1">
                <a:solidFill>
                  <a:srgbClr val="4E7738"/>
                </a:solidFill>
                <a:latin typeface="Calibri" panose="020F0502020204030204" pitchFamily="34" charset="0"/>
              </a:rPr>
              <a:t>village.org</a:t>
            </a:r>
            <a:endParaRPr lang="en-US" sz="1200" b="1" dirty="0">
              <a:solidFill>
                <a:srgbClr val="4E773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3350350F-38A2-2E4F-8343-833D6AA6D13D}"/>
              </a:ext>
            </a:extLst>
          </p:cNvPr>
          <p:cNvGrpSpPr/>
          <p:nvPr/>
        </p:nvGrpSpPr>
        <p:grpSpPr>
          <a:xfrm>
            <a:off x="4114800" y="1790655"/>
            <a:ext cx="4674543" cy="2535345"/>
            <a:chOff x="381000" y="2381558"/>
            <a:chExt cx="4191000" cy="2167874"/>
          </a:xfrm>
        </p:grpSpPr>
        <p:pic>
          <p:nvPicPr>
            <p:cNvPr id="13" name="Picture 2">
              <a:extLst>
                <a:ext uri="{FF2B5EF4-FFF2-40B4-BE49-F238E27FC236}">
                  <a16:creationId xmlns="" xmlns:a16="http://schemas.microsoft.com/office/drawing/2014/main" id="{AB11FD95-FBDE-244F-8C88-EEE433BB8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395176" y="2387612"/>
              <a:ext cx="1775627" cy="1338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>
              <a:extLst>
                <a:ext uri="{FF2B5EF4-FFF2-40B4-BE49-F238E27FC236}">
                  <a16:creationId xmlns="" xmlns:a16="http://schemas.microsoft.com/office/drawing/2014/main" id="{801A8E53-F265-924D-ACFD-580F20823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77" y="3409950"/>
              <a:ext cx="2169459" cy="113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="" xmlns:a16="http://schemas.microsoft.com/office/drawing/2014/main" id="{5D6D07DC-AD7E-AC4F-A648-09DF1928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636" y="3222933"/>
              <a:ext cx="2005256" cy="1326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chart">
              <a:extLst>
                <a:ext uri="{FF2B5EF4-FFF2-40B4-BE49-F238E27FC236}">
                  <a16:creationId xmlns="" xmlns:a16="http://schemas.microsoft.com/office/drawing/2014/main" id="{91B39153-5273-3647-91AF-8B6B868C3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2032903" y="2381558"/>
              <a:ext cx="2536989" cy="1003146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6F32DE17-4414-7946-B3C2-BECA39633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000" y="3391053"/>
              <a:ext cx="4191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8406636F-8FB5-C746-BCC5-7101763F1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9018" y="2381558"/>
              <a:ext cx="0" cy="10173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B392C61F-1F74-614A-97F2-9E355833C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4858" y="3398878"/>
              <a:ext cx="0" cy="11505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28062C03-C5AE-8B46-9315-C5E0F3EB01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11346" y="666758"/>
            <a:ext cx="2075863" cy="92698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="" xmlns:a16="http://schemas.microsoft.com/office/drawing/2014/main" id="{3D77C923-B7B3-8C47-B8C6-4FDD2294273D}"/>
              </a:ext>
            </a:extLst>
          </p:cNvPr>
          <p:cNvSpPr txBox="1">
            <a:spLocks/>
          </p:cNvSpPr>
          <p:nvPr/>
        </p:nvSpPr>
        <p:spPr bwMode="auto">
          <a:xfrm>
            <a:off x="250227" y="2156251"/>
            <a:ext cx="3788374" cy="830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00"/>
            <a:r>
              <a:rPr lang="en-US" sz="1600" dirty="0">
                <a:solidFill>
                  <a:prstClr val="black"/>
                </a:solidFill>
                <a:latin typeface="Calibri"/>
              </a:rPr>
              <a:t>Dramatically bettering the lives of more than 100,000 off-grid villagers with light and modest power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159A1B37-2C6D-4643-BFC6-367ABA9A4CC0}"/>
              </a:ext>
            </a:extLst>
          </p:cNvPr>
          <p:cNvSpPr txBox="1">
            <a:spLocks/>
          </p:cNvSpPr>
          <p:nvPr/>
        </p:nvSpPr>
        <p:spPr bwMode="auto">
          <a:xfrm>
            <a:off x="232859" y="1784742"/>
            <a:ext cx="3718042" cy="30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defTabSz="914400"/>
            <a:r>
              <a:rPr lang="en-US" sz="1600" dirty="0">
                <a:solidFill>
                  <a:prstClr val="black"/>
                </a:solidFill>
                <a:latin typeface="Calibri"/>
              </a:rPr>
              <a:t>Signature program of the IEEE Foundation.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27271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3287" y="592784"/>
            <a:ext cx="816931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 for your time and efforts.</a:t>
            </a:r>
            <a:endParaRPr lang="en-US" sz="3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009" y="2966936"/>
            <a:ext cx="3686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further details contact:-</a:t>
            </a:r>
          </a:p>
          <a:p>
            <a:endParaRPr lang="en-US" dirty="0" smtClean="0"/>
          </a:p>
          <a:p>
            <a:r>
              <a:rPr lang="en-US" dirty="0" smtClean="0"/>
              <a:t>Radnyi Jagtap : 9757028208</a:t>
            </a:r>
          </a:p>
          <a:p>
            <a:r>
              <a:rPr lang="en-US" dirty="0" smtClean="0"/>
              <a:t>Simran Choudhary : 9867792087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cs typeface="Calibri" panose="020F0502020204030204" pitchFamily="34" charset="0"/>
              </a:rPr>
              <a:t>The World’s Largest Professional Association Advancing Technology for Humanity</a:t>
            </a:r>
            <a:endParaRPr lang="en-US" sz="2000" b="1" dirty="0">
              <a:cs typeface="Calibri" panose="020F0502020204030204" pitchFamily="34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97B1A22-2744-4741-801D-D46F6FDBD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386513" y="666599"/>
            <a:ext cx="1990826" cy="598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1A97223-E2F0-F649-8F4A-22B0BDF1AB7B}"/>
              </a:ext>
            </a:extLst>
          </p:cNvPr>
          <p:cNvSpPr/>
          <p:nvPr/>
        </p:nvSpPr>
        <p:spPr>
          <a:xfrm>
            <a:off x="839069" y="2136086"/>
            <a:ext cx="1575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Global Reach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B7B262A-9F84-EB45-9A5A-8BA2D0B8A2B2}"/>
              </a:ext>
            </a:extLst>
          </p:cNvPr>
          <p:cNvSpPr/>
          <p:nvPr/>
        </p:nvSpPr>
        <p:spPr>
          <a:xfrm>
            <a:off x="3582194" y="2136086"/>
            <a:ext cx="2070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Technical Breadth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9DBDEDF-D705-6641-BCA0-3C076FA1248F}"/>
              </a:ext>
            </a:extLst>
          </p:cNvPr>
          <p:cNvSpPr/>
          <p:nvPr/>
        </p:nvSpPr>
        <p:spPr>
          <a:xfrm>
            <a:off x="6782643" y="2136086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Social Impact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BD8BA2B-A38D-BB4D-8271-7DD7C206BB49}"/>
              </a:ext>
            </a:extLst>
          </p:cNvPr>
          <p:cNvSpPr/>
          <p:nvPr/>
        </p:nvSpPr>
        <p:spPr>
          <a:xfrm>
            <a:off x="205634" y="2624089"/>
            <a:ext cx="28423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422,000+ Members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160+ Countries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123,000 Student Members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1,960+ Annual Conferences</a:t>
            </a:r>
          </a:p>
          <a:p>
            <a:pPr algn="ctr">
              <a:spcAft>
                <a:spcPts val="1200"/>
              </a:spcAft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197EDA4-AF6B-D747-B7E8-099A32DD2A7B}"/>
              </a:ext>
            </a:extLst>
          </p:cNvPr>
          <p:cNvSpPr/>
          <p:nvPr/>
        </p:nvSpPr>
        <p:spPr>
          <a:xfrm>
            <a:off x="3023927" y="2629344"/>
            <a:ext cx="31870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4.5M+ Technical Documents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200+ Top-Cited Periodicals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1,300+ Active Standards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49 Technical Societies</a:t>
            </a:r>
          </a:p>
          <a:p>
            <a:pPr algn="ctr">
              <a:spcAft>
                <a:spcPts val="1200"/>
              </a:spcAft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2B92034-A5B9-1D44-9B18-978DA9C2C5E5}"/>
              </a:ext>
            </a:extLst>
          </p:cNvPr>
          <p:cNvSpPr/>
          <p:nvPr/>
        </p:nvSpPr>
        <p:spPr>
          <a:xfrm>
            <a:off x="6019800" y="2629344"/>
            <a:ext cx="31242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Public Policy Engagement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Global Humanitarian Efforts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Education &amp; Certification </a:t>
            </a:r>
          </a:p>
          <a:p>
            <a:pPr algn="ctr">
              <a:spcAft>
                <a:spcPts val="1200"/>
              </a:spcAft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Ethics in Technology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486E570A-339F-364A-A825-569290E30981}"/>
              </a:ext>
            </a:extLst>
          </p:cNvPr>
          <p:cNvCxnSpPr>
            <a:cxnSpLocks/>
          </p:cNvCxnSpPr>
          <p:nvPr/>
        </p:nvCxnSpPr>
        <p:spPr>
          <a:xfrm>
            <a:off x="3124200" y="2373742"/>
            <a:ext cx="0" cy="1751541"/>
          </a:xfrm>
          <a:prstGeom prst="line">
            <a:avLst/>
          </a:prstGeom>
          <a:ln>
            <a:solidFill>
              <a:srgbClr val="4E7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019DF36E-4462-F04B-92C1-44B20841985E}"/>
              </a:ext>
            </a:extLst>
          </p:cNvPr>
          <p:cNvCxnSpPr>
            <a:cxnSpLocks/>
          </p:cNvCxnSpPr>
          <p:nvPr/>
        </p:nvCxnSpPr>
        <p:spPr>
          <a:xfrm>
            <a:off x="6120072" y="2373742"/>
            <a:ext cx="0" cy="1751541"/>
          </a:xfrm>
          <a:prstGeom prst="line">
            <a:avLst/>
          </a:prstGeom>
          <a:ln>
            <a:solidFill>
              <a:srgbClr val="4E7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3D3E36B-BF15-4949-B5FD-E225852CB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21421" y="1427041"/>
            <a:ext cx="792048" cy="776518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125150DE-ECDE-1942-A9BF-B7F22FB789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4154" y="1559201"/>
            <a:ext cx="735492" cy="609196"/>
          </a:xfrm>
          <a:prstGeom prst="rect">
            <a:avLst/>
          </a:prstGeom>
        </p:spPr>
      </p:pic>
      <p:pic>
        <p:nvPicPr>
          <p:cNvPr id="35" name="Picture 34" descr="A picture containing window&#10;&#10;Description automatically generated">
            <a:extLst>
              <a:ext uri="{FF2B5EF4-FFF2-40B4-BE49-F238E27FC236}">
                <a16:creationId xmlns="" xmlns:a16="http://schemas.microsoft.com/office/drawing/2014/main" id="{48243242-2F76-724D-9C7A-9B75D797BC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793" y="1363655"/>
            <a:ext cx="792048" cy="8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80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3E21428-FC9F-5640-A6BA-F719D7E8CDD5}"/>
              </a:ext>
            </a:extLst>
          </p:cNvPr>
          <p:cNvGrpSpPr/>
          <p:nvPr/>
        </p:nvGrpSpPr>
        <p:grpSpPr>
          <a:xfrm>
            <a:off x="797038" y="1007409"/>
            <a:ext cx="7594514" cy="2807591"/>
            <a:chOff x="797038" y="1078938"/>
            <a:chExt cx="7594514" cy="280759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710D4EE-0742-DA48-A19D-8BBA5C123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1817" y="3661424"/>
              <a:ext cx="6355048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13BE527-DBD5-9640-9B1C-0B2453E51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038" y="2623580"/>
              <a:ext cx="7594514" cy="462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F0445E6E-003B-C746-B5D1-DA5D9F75F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6220" y="1078938"/>
              <a:ext cx="119084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6B389F8-8D9B-9E43-A21A-1CE29F3D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9462" y="1962150"/>
              <a:ext cx="119084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9FFCB1EC-4835-0F41-BD59-5372284AC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3065" y="2391996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176CA56-9B69-6E4E-A10B-D6BA6B634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038" y="2623580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5E4E4C81-F3F5-2747-B13D-DCDACD91B1D6}"/>
                </a:ext>
              </a:extLst>
            </p:cNvPr>
            <p:cNvCxnSpPr>
              <a:cxnSpLocks/>
            </p:cNvCxnSpPr>
            <p:nvPr/>
          </p:nvCxnSpPr>
          <p:spPr>
            <a:xfrm>
              <a:off x="2012661" y="2619995"/>
              <a:ext cx="1" cy="2403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C61FB5A-B05E-DA43-A91E-49D4E3FF4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2978" y="2628203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21C365E7-A06A-104F-9396-34E388F10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2176" y="2632069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96BD050E-89CC-AC4B-9BA2-2155D84A1F28}"/>
                </a:ext>
              </a:extLst>
            </p:cNvPr>
            <p:cNvCxnSpPr>
              <a:cxnSpLocks/>
            </p:cNvCxnSpPr>
            <p:nvPr/>
          </p:nvCxnSpPr>
          <p:spPr>
            <a:xfrm>
              <a:off x="5844711" y="2619995"/>
              <a:ext cx="1" cy="23686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E1FF1E67-7BB1-664F-B99E-7906A1C53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1839" y="2623100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D3AABF8D-540A-9041-AB33-5E4E6522E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7438" y="2619995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996087E6-E42A-5D44-9E9E-773B6067E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0169" y="3440441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4A26A733-348D-AE4E-8846-906B23850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7131" y="3665546"/>
              <a:ext cx="1" cy="22098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B1EC375E-D30B-6A44-AC2E-CD3F87844355}"/>
                </a:ext>
              </a:extLst>
            </p:cNvPr>
            <p:cNvCxnSpPr>
              <a:cxnSpLocks/>
            </p:cNvCxnSpPr>
            <p:nvPr/>
          </p:nvCxnSpPr>
          <p:spPr>
            <a:xfrm>
              <a:off x="3582813" y="3665546"/>
              <a:ext cx="1" cy="20432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530DFECE-51C3-804A-BCD8-2681B3F90EFD}"/>
                </a:ext>
              </a:extLst>
            </p:cNvPr>
            <p:cNvCxnSpPr>
              <a:cxnSpLocks/>
            </p:cNvCxnSpPr>
            <p:nvPr/>
          </p:nvCxnSpPr>
          <p:spPr>
            <a:xfrm>
              <a:off x="5718341" y="3661424"/>
              <a:ext cx="1" cy="21343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FB0580C7-E91A-E043-9D80-00DF08CD6A0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865" y="3661424"/>
              <a:ext cx="1" cy="20765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D96055C-CD63-A648-9FF1-8851AE8063C8}"/>
              </a:ext>
            </a:extLst>
          </p:cNvPr>
          <p:cNvGrpSpPr/>
          <p:nvPr/>
        </p:nvGrpSpPr>
        <p:grpSpPr>
          <a:xfrm>
            <a:off x="216657" y="2705816"/>
            <a:ext cx="8710686" cy="701495"/>
            <a:chOff x="216657" y="2830014"/>
            <a:chExt cx="8710686" cy="496832"/>
          </a:xfrm>
        </p:grpSpPr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820E58B5-25CE-D64C-B0C2-E26440906207}"/>
                </a:ext>
              </a:extLst>
            </p:cNvPr>
            <p:cNvSpPr/>
            <p:nvPr/>
          </p:nvSpPr>
          <p:spPr>
            <a:xfrm>
              <a:off x="21665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B7A2B1B9-1548-D74F-83F6-D5B469EA6BC0}"/>
                </a:ext>
              </a:extLst>
            </p:cNvPr>
            <p:cNvSpPr/>
            <p:nvPr/>
          </p:nvSpPr>
          <p:spPr>
            <a:xfrm>
              <a:off x="147594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29D0B710-2E90-0B40-ABBC-D3ADA9636D1D}"/>
                </a:ext>
              </a:extLst>
            </p:cNvPr>
            <p:cNvSpPr/>
            <p:nvPr/>
          </p:nvSpPr>
          <p:spPr>
            <a:xfrm>
              <a:off x="273523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5A8D18BC-BC7A-5B42-A235-2BD479DD48C0}"/>
                </a:ext>
              </a:extLst>
            </p:cNvPr>
            <p:cNvSpPr/>
            <p:nvPr/>
          </p:nvSpPr>
          <p:spPr>
            <a:xfrm>
              <a:off x="399452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BF17BB5E-F567-6349-8943-3890B84FDA2B}"/>
                </a:ext>
              </a:extLst>
            </p:cNvPr>
            <p:cNvSpPr/>
            <p:nvPr/>
          </p:nvSpPr>
          <p:spPr>
            <a:xfrm>
              <a:off x="525381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427E9BFA-FA1C-1B44-8095-E3CB056F33F9}"/>
                </a:ext>
              </a:extLst>
            </p:cNvPr>
            <p:cNvSpPr/>
            <p:nvPr/>
          </p:nvSpPr>
          <p:spPr>
            <a:xfrm>
              <a:off x="6513107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A575B4B4-7D9D-1245-8D0F-56476294AB7A}"/>
                </a:ext>
              </a:extLst>
            </p:cNvPr>
            <p:cNvSpPr/>
            <p:nvPr/>
          </p:nvSpPr>
          <p:spPr>
            <a:xfrm>
              <a:off x="7772400" y="2830014"/>
              <a:ext cx="1154943" cy="4968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E7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4339DEBD-4111-1640-B267-F6C5B657F298}"/>
              </a:ext>
            </a:extLst>
          </p:cNvPr>
          <p:cNvSpPr/>
          <p:nvPr/>
        </p:nvSpPr>
        <p:spPr>
          <a:xfrm>
            <a:off x="4538676" y="1397885"/>
            <a:ext cx="1961526" cy="945570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F7A1994F-8D19-AF4A-B22A-3D09538BCC29}"/>
              </a:ext>
            </a:extLst>
          </p:cNvPr>
          <p:cNvSpPr/>
          <p:nvPr/>
        </p:nvSpPr>
        <p:spPr>
          <a:xfrm>
            <a:off x="4538676" y="666750"/>
            <a:ext cx="1961526" cy="59680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E70EDCF-7050-D740-8FD5-0DAE06796348}"/>
              </a:ext>
            </a:extLst>
          </p:cNvPr>
          <p:cNvSpPr/>
          <p:nvPr/>
        </p:nvSpPr>
        <p:spPr>
          <a:xfrm>
            <a:off x="1354938" y="823820"/>
            <a:ext cx="2014524" cy="129539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PES is the Second Largest Technical Society in the IEEE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="" xmlns:a16="http://schemas.microsoft.com/office/drawing/2014/main" id="{BBB53AAD-E2AB-534D-94D7-30D06BA5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98080" y="1247012"/>
            <a:ext cx="1528240" cy="459085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7DB6A1C-B5C1-A14D-8581-E1BC33F74A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24220" y="1523928"/>
            <a:ext cx="990439" cy="69348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BE1E820-1850-1D4E-A98B-4B744402078D}"/>
              </a:ext>
            </a:extLst>
          </p:cNvPr>
          <p:cNvSpPr/>
          <p:nvPr/>
        </p:nvSpPr>
        <p:spPr>
          <a:xfrm>
            <a:off x="4648384" y="713646"/>
            <a:ext cx="1784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37 other 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Technical Societies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087A3024-1BAC-2441-A426-22642E546A0F}"/>
              </a:ext>
            </a:extLst>
          </p:cNvPr>
          <p:cNvSpPr/>
          <p:nvPr/>
        </p:nvSpPr>
        <p:spPr>
          <a:xfrm>
            <a:off x="224350" y="2800350"/>
            <a:ext cx="1148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Membership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&amp; Image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4A8F8B27-DFBC-924E-899B-5C55E6A706C1}"/>
              </a:ext>
            </a:extLst>
          </p:cNvPr>
          <p:cNvSpPr/>
          <p:nvPr/>
        </p:nvSpPr>
        <p:spPr>
          <a:xfrm>
            <a:off x="1480640" y="2919657"/>
            <a:ext cx="1133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Chapters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131464D7-9150-3E47-9187-44E6CE178251}"/>
              </a:ext>
            </a:extLst>
          </p:cNvPr>
          <p:cNvSpPr/>
          <p:nvPr/>
        </p:nvSpPr>
        <p:spPr>
          <a:xfrm>
            <a:off x="6512007" y="2919657"/>
            <a:ext cx="115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Meetings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9A47DFFD-0D08-994E-8A25-8068AEB2A208}"/>
              </a:ext>
            </a:extLst>
          </p:cNvPr>
          <p:cNvSpPr/>
          <p:nvPr/>
        </p:nvSpPr>
        <p:spPr>
          <a:xfrm>
            <a:off x="5175713" y="2919657"/>
            <a:ext cx="133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Education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51E7E540-CD6D-0143-AC35-5DAC1B4FD4C5}"/>
              </a:ext>
            </a:extLst>
          </p:cNvPr>
          <p:cNvSpPr/>
          <p:nvPr/>
        </p:nvSpPr>
        <p:spPr>
          <a:xfrm>
            <a:off x="7779338" y="2811935"/>
            <a:ext cx="1148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New 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Initiatives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B55967DF-0253-9E44-A427-5A36B49D78D2}"/>
              </a:ext>
            </a:extLst>
          </p:cNvPr>
          <p:cNvSpPr/>
          <p:nvPr/>
        </p:nvSpPr>
        <p:spPr>
          <a:xfrm>
            <a:off x="3966876" y="2919657"/>
            <a:ext cx="1226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Publications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FC61DDF0-6CD7-0B42-B852-29B47F289BB1}"/>
              </a:ext>
            </a:extLst>
          </p:cNvPr>
          <p:cNvSpPr/>
          <p:nvPr/>
        </p:nvSpPr>
        <p:spPr>
          <a:xfrm>
            <a:off x="2730548" y="2811935"/>
            <a:ext cx="1159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Technical Activities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540C2370-0F56-E04E-90B9-D827D138D7C9}"/>
              </a:ext>
            </a:extLst>
          </p:cNvPr>
          <p:cNvSpPr/>
          <p:nvPr/>
        </p:nvSpPr>
        <p:spPr>
          <a:xfrm>
            <a:off x="4982699" y="3798492"/>
            <a:ext cx="1497583" cy="49499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BA14B635-6A57-CA47-B90A-1E53A3E5CB47}"/>
              </a:ext>
            </a:extLst>
          </p:cNvPr>
          <p:cNvSpPr/>
          <p:nvPr/>
        </p:nvSpPr>
        <p:spPr>
          <a:xfrm>
            <a:off x="4970804" y="3784618"/>
            <a:ext cx="1505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Technical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Committees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C30AF13A-2C8F-7F4B-BC40-D280E9B70539}"/>
              </a:ext>
            </a:extLst>
          </p:cNvPr>
          <p:cNvSpPr/>
          <p:nvPr/>
        </p:nvSpPr>
        <p:spPr>
          <a:xfrm>
            <a:off x="738339" y="3798492"/>
            <a:ext cx="1497583" cy="49499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58617264-01E4-FC44-9F12-B490C0EFEF08}"/>
              </a:ext>
            </a:extLst>
          </p:cNvPr>
          <p:cNvSpPr/>
          <p:nvPr/>
        </p:nvSpPr>
        <p:spPr>
          <a:xfrm>
            <a:off x="758393" y="3906212"/>
            <a:ext cx="1479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Technical Council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7E4B1042-3F7C-8E41-9814-96C18A30FA61}"/>
              </a:ext>
            </a:extLst>
          </p:cNvPr>
          <p:cNvSpPr/>
          <p:nvPr/>
        </p:nvSpPr>
        <p:spPr>
          <a:xfrm>
            <a:off x="2860519" y="3798492"/>
            <a:ext cx="1497583" cy="49499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F6853A0C-D64F-0A48-9AD1-0E82A1AF78B3}"/>
              </a:ext>
            </a:extLst>
          </p:cNvPr>
          <p:cNvSpPr/>
          <p:nvPr/>
        </p:nvSpPr>
        <p:spPr>
          <a:xfrm>
            <a:off x="2967907" y="3784618"/>
            <a:ext cx="1299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Standards Development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F4004544-11F6-A748-BC8C-83F22778C6FA}"/>
              </a:ext>
            </a:extLst>
          </p:cNvPr>
          <p:cNvSpPr/>
          <p:nvPr/>
        </p:nvSpPr>
        <p:spPr>
          <a:xfrm>
            <a:off x="7104880" y="3798492"/>
            <a:ext cx="1497583" cy="494995"/>
          </a:xfrm>
          <a:prstGeom prst="rect">
            <a:avLst/>
          </a:prstGeom>
          <a:solidFill>
            <a:schemeClr val="bg1"/>
          </a:solidFill>
          <a:ln w="12700">
            <a:solidFill>
              <a:srgbClr val="4E7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C17D7E92-7E99-BE48-99A0-ABA51B0E81B7}"/>
              </a:ext>
            </a:extLst>
          </p:cNvPr>
          <p:cNvSpPr/>
          <p:nvPr/>
        </p:nvSpPr>
        <p:spPr>
          <a:xfrm>
            <a:off x="7224163" y="3798491"/>
            <a:ext cx="1274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Coordinating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Committees</a:t>
            </a:r>
          </a:p>
        </p:txBody>
      </p:sp>
    </p:spTree>
    <p:extLst>
      <p:ext uri="{BB962C8B-B14F-4D97-AF65-F5344CB8AC3E}">
        <p14:creationId xmlns:p14="http://schemas.microsoft.com/office/powerpoint/2010/main" xmlns="" val="29333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E2A8044-9BDB-8949-ADEF-2A1F36166BC6}"/>
              </a:ext>
            </a:extLst>
          </p:cNvPr>
          <p:cNvSpPr txBox="1"/>
          <p:nvPr/>
        </p:nvSpPr>
        <p:spPr>
          <a:xfrm>
            <a:off x="1111304" y="666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Global Engagement Through Local Chapters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D3E4DE7-82D4-B746-AB23-49D6A7E252E1}"/>
              </a:ext>
            </a:extLst>
          </p:cNvPr>
          <p:cNvSpPr/>
          <p:nvPr/>
        </p:nvSpPr>
        <p:spPr>
          <a:xfrm>
            <a:off x="228600" y="551533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40,000 members in 150 countries</a:t>
            </a:r>
          </a:p>
        </p:txBody>
      </p:sp>
      <p:pic>
        <p:nvPicPr>
          <p:cNvPr id="4" name="Picture 3" descr="A picture containing man, mountain, sitting, standing&#10;&#10;Description automatically generated">
            <a:extLst>
              <a:ext uri="{FF2B5EF4-FFF2-40B4-BE49-F238E27FC236}">
                <a16:creationId xmlns="" xmlns:a16="http://schemas.microsoft.com/office/drawing/2014/main" id="{9AFFBCA1-B1FC-2B4C-9CC4-C35CFEED6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7229" y="1117461"/>
            <a:ext cx="5184134" cy="33577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52B1326-3A97-1F4D-BF4D-2648E92BE543}"/>
              </a:ext>
            </a:extLst>
          </p:cNvPr>
          <p:cNvSpPr txBox="1">
            <a:spLocks/>
          </p:cNvSpPr>
          <p:nvPr/>
        </p:nvSpPr>
        <p:spPr>
          <a:xfrm>
            <a:off x="260364" y="1014278"/>
            <a:ext cx="3546865" cy="66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1-7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  <a:r>
              <a:rPr lang="en-US" sz="1200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chapters | </a:t>
            </a:r>
            <a:r>
              <a:rPr lang="en-US" sz="1200" b="1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</a:t>
            </a:r>
            <a:r>
              <a:rPr lang="en-US" sz="1200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 chapters | </a:t>
            </a:r>
            <a:r>
              <a:rPr lang="en-US" sz="1200" b="1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19,835</a:t>
            </a:r>
            <a:r>
              <a:rPr lang="en-US" sz="1200" dirty="0">
                <a:solidFill>
                  <a:srgbClr val="808DA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1E8627D5-2007-9D41-9A6A-E5C96C66124E}"/>
              </a:ext>
            </a:extLst>
          </p:cNvPr>
          <p:cNvSpPr txBox="1">
            <a:spLocks/>
          </p:cNvSpPr>
          <p:nvPr/>
        </p:nvSpPr>
        <p:spPr>
          <a:xfrm>
            <a:off x="260364" y="1681904"/>
            <a:ext cx="3546865" cy="66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536C8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8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</a:t>
            </a:r>
            <a:r>
              <a:rPr lang="en-US" sz="1200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chapters | </a:t>
            </a:r>
            <a:r>
              <a:rPr lang="en-US" sz="1200" b="1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78</a:t>
            </a:r>
            <a:r>
              <a:rPr lang="en-US" sz="1200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 chapters | </a:t>
            </a:r>
            <a:r>
              <a:rPr lang="en-US" sz="1200" b="1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5,803</a:t>
            </a:r>
            <a:r>
              <a:rPr lang="en-US" sz="1200" dirty="0">
                <a:solidFill>
                  <a:srgbClr val="526B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A7453AD-17B2-F441-A6AE-38DF042EE6E7}"/>
              </a:ext>
            </a:extLst>
          </p:cNvPr>
          <p:cNvSpPr txBox="1">
            <a:spLocks/>
          </p:cNvSpPr>
          <p:nvPr/>
        </p:nvSpPr>
        <p:spPr>
          <a:xfrm>
            <a:off x="260364" y="2349530"/>
            <a:ext cx="3546865" cy="66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9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</a:t>
            </a:r>
            <a:r>
              <a:rPr lang="en-US" sz="1200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chapters | </a:t>
            </a:r>
            <a:r>
              <a:rPr lang="en-US" sz="1200" b="1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114</a:t>
            </a:r>
            <a:r>
              <a:rPr lang="en-US" sz="1200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 chapters | </a:t>
            </a:r>
            <a:r>
              <a:rPr lang="en-US" sz="1200" b="1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3,119</a:t>
            </a:r>
            <a:r>
              <a:rPr lang="en-US" sz="1200" dirty="0">
                <a:solidFill>
                  <a:srgbClr val="98AA8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6D46800B-31E8-BF4A-9FD7-00C4A071A267}"/>
              </a:ext>
            </a:extLst>
          </p:cNvPr>
          <p:cNvSpPr txBox="1">
            <a:spLocks/>
          </p:cNvSpPr>
          <p:nvPr/>
        </p:nvSpPr>
        <p:spPr>
          <a:xfrm>
            <a:off x="260364" y="3017156"/>
            <a:ext cx="3546865" cy="66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Format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 10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46</a:t>
            </a:r>
            <a:r>
              <a:rPr lang="en-US" sz="1200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chapters | </a:t>
            </a:r>
            <a:r>
              <a:rPr lang="en-US" sz="1200" b="1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179</a:t>
            </a:r>
            <a:r>
              <a:rPr lang="en-US" sz="1200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 chapters | </a:t>
            </a:r>
            <a:r>
              <a:rPr lang="en-US" sz="1200" b="1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11,185</a:t>
            </a:r>
            <a:r>
              <a:rPr lang="en-US" sz="1200" dirty="0">
                <a:solidFill>
                  <a:srgbClr val="817B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6F39669-1F0D-5740-8131-1C91B69B239E}"/>
              </a:ext>
            </a:extLst>
          </p:cNvPr>
          <p:cNvSpPr/>
          <p:nvPr/>
        </p:nvSpPr>
        <p:spPr>
          <a:xfrm>
            <a:off x="6380102" y="4565079"/>
            <a:ext cx="2330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</a:rPr>
              <a:t>&gt;50% of members are outside USA</a:t>
            </a:r>
            <a:endParaRPr lang="en-US" sz="12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DF2ED0A-2904-344B-AA0D-E1B841E3DD36}"/>
              </a:ext>
            </a:extLst>
          </p:cNvPr>
          <p:cNvSpPr/>
          <p:nvPr/>
        </p:nvSpPr>
        <p:spPr>
          <a:xfrm>
            <a:off x="260364" y="3726475"/>
            <a:ext cx="3355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258 Chapters and 439 Student Chapters: </a:t>
            </a:r>
            <a:b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PES Chapters are a great way to plug in to the society in most parts of the world and get involved. </a:t>
            </a:r>
          </a:p>
        </p:txBody>
      </p:sp>
    </p:spTree>
    <p:extLst>
      <p:ext uri="{BB962C8B-B14F-4D97-AF65-F5344CB8AC3E}">
        <p14:creationId xmlns:p14="http://schemas.microsoft.com/office/powerpoint/2010/main" xmlns="" val="33148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E5BBCC59-C996-5149-9301-F541E94E90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48400" y="1809750"/>
            <a:ext cx="2366127" cy="23661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41B53F7-8ED9-E64A-8B4A-FDCCFFA1E916}"/>
              </a:ext>
            </a:extLst>
          </p:cNvPr>
          <p:cNvSpPr/>
          <p:nvPr/>
        </p:nvSpPr>
        <p:spPr>
          <a:xfrm>
            <a:off x="228600" y="551533"/>
            <a:ext cx="678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actively engaging in PES, </a:t>
            </a:r>
            <a:r>
              <a:rPr lang="en-US" sz="2400" b="1" dirty="0" smtClean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stay up to date on the latest industry advances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F1A0DAD4-D166-994E-9A00-36B1B7C0DA1C}"/>
              </a:ext>
            </a:extLst>
          </p:cNvPr>
          <p:cNvSpPr txBox="1">
            <a:spLocks/>
          </p:cNvSpPr>
          <p:nvPr/>
        </p:nvSpPr>
        <p:spPr bwMode="auto">
          <a:xfrm>
            <a:off x="241955" y="1731663"/>
            <a:ext cx="5625445" cy="27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Latest information about current trends and all aspects of the fast-changing industry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Industry insight through Power &amp; Energy and Electrification magazines, technical reports and peer-reviewed journals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Compelling programs and peer engagement at our conferences and events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Platforms to tackle challenges via IEEE standards-development and technical committees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Opportunities to meet and collaborate via our local chapters and the global PES community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="" xmlns:a16="http://schemas.microsoft.com/office/drawing/2014/main" id="{C16D8D7D-7E92-2E4B-9485-53FACB063AD0}"/>
              </a:ext>
            </a:extLst>
          </p:cNvPr>
          <p:cNvSpPr txBox="1">
            <a:spLocks/>
          </p:cNvSpPr>
          <p:nvPr/>
        </p:nvSpPr>
        <p:spPr bwMode="auto">
          <a:xfrm>
            <a:off x="241955" y="1352550"/>
            <a:ext cx="7682845" cy="4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Boost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self engagement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by providing </a:t>
            </a:r>
            <a:r>
              <a:rPr lang="en-U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yourself 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with: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9BBF0E61-01EB-4642-BC8C-6B7BCD1ADD0F}"/>
              </a:ext>
            </a:extLst>
          </p:cNvPr>
          <p:cNvSpPr/>
          <p:nvPr/>
        </p:nvSpPr>
        <p:spPr>
          <a:xfrm>
            <a:off x="6248400" y="4200819"/>
            <a:ext cx="23661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Email: pes@ieee.org</a:t>
            </a:r>
            <a:endParaRPr lang="en-US" sz="1200" b="1" dirty="0">
              <a:solidFill>
                <a:srgbClr val="4E7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25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charset="0"/>
              </a:rPr>
              <a:t>PES Technical Community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Shape 283">
            <a:extLst>
              <a:ext uri="{FF2B5EF4-FFF2-40B4-BE49-F238E27FC236}">
                <a16:creationId xmlns="" xmlns:a16="http://schemas.microsoft.com/office/drawing/2014/main" id="{166A27AF-2329-2D46-8A78-27C04E5318A0}"/>
              </a:ext>
            </a:extLst>
          </p:cNvPr>
          <p:cNvSpPr txBox="1">
            <a:spLocks/>
          </p:cNvSpPr>
          <p:nvPr/>
        </p:nvSpPr>
        <p:spPr>
          <a:xfrm>
            <a:off x="224350" y="666750"/>
            <a:ext cx="4186002" cy="3657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Analytic Methods for Power Systems 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Electric Machinery 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Energy Development and Power Generation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Energy Storage and Stationary Battery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Insulated Conductors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Nuclear Power Engineering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Communications and Cybersecurity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Dynamic Performance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Instrumentation and Measurements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Operations, Planning </a:t>
            </a:r>
            <a:b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</a:b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and Economics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endParaRPr lang="en-US" sz="1600" dirty="0">
              <a:latin typeface="Calibri" panose="020F0502020204030204" pitchFamily="34" charset="0"/>
              <a:ea typeface="Formata Light"/>
              <a:cs typeface="Calibri" panose="020F0502020204030204" pitchFamily="34" charset="0"/>
              <a:sym typeface="Formata Light"/>
            </a:endParaRPr>
          </a:p>
        </p:txBody>
      </p:sp>
      <p:sp>
        <p:nvSpPr>
          <p:cNvPr id="37" name="Shape 284">
            <a:extLst>
              <a:ext uri="{FF2B5EF4-FFF2-40B4-BE49-F238E27FC236}">
                <a16:creationId xmlns="" xmlns:a16="http://schemas.microsoft.com/office/drawing/2014/main" id="{D1D348B4-7CE7-0949-9216-3365BAF8C444}"/>
              </a:ext>
            </a:extLst>
          </p:cNvPr>
          <p:cNvSpPr/>
          <p:nvPr/>
        </p:nvSpPr>
        <p:spPr>
          <a:xfrm>
            <a:off x="4729397" y="666750"/>
            <a:ext cx="4186003" cy="2331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Planning and Implementation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Power System Relaying and Control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lang="en-US" sz="1600" dirty="0">
                <a:latin typeface="Calibri" panose="020F0502020204030204" pitchFamily="34" charset="0"/>
                <a:ea typeface="Formata Light"/>
                <a:cs typeface="Calibri" panose="020F0502020204030204" pitchFamily="34" charset="0"/>
                <a:sym typeface="Formata Light"/>
              </a:rPr>
              <a:t>Smart Buildings, Loads and Customer Systems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Substations Committee </a:t>
            </a:r>
            <a:endParaRPr sz="1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Surge Protective Devices</a:t>
            </a:r>
            <a:endParaRPr sz="1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Switchgear </a:t>
            </a:r>
            <a:endParaRPr sz="1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Transformers </a:t>
            </a:r>
            <a:endParaRPr sz="1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Transmission and Distribution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BB715D4D-E0B1-F544-8964-2C525C1FA5D2}"/>
              </a:ext>
            </a:extLst>
          </p:cNvPr>
          <p:cNvSpPr txBox="1">
            <a:spLocks/>
          </p:cNvSpPr>
          <p:nvPr/>
        </p:nvSpPr>
        <p:spPr bwMode="auto">
          <a:xfrm>
            <a:off x="4729397" y="3139615"/>
            <a:ext cx="2882245" cy="4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/>
              <a:t>Coordinating Committees:</a:t>
            </a:r>
            <a:endParaRPr lang="en-US" sz="1400" dirty="0"/>
          </a:p>
        </p:txBody>
      </p:sp>
      <p:sp>
        <p:nvSpPr>
          <p:cNvPr id="39" name="Shape 284">
            <a:extLst>
              <a:ext uri="{FF2B5EF4-FFF2-40B4-BE49-F238E27FC236}">
                <a16:creationId xmlns="" xmlns:a16="http://schemas.microsoft.com/office/drawing/2014/main" id="{52FB257E-8A6A-AB44-875E-8E9283756D4B}"/>
              </a:ext>
            </a:extLst>
          </p:cNvPr>
          <p:cNvSpPr/>
          <p:nvPr/>
        </p:nvSpPr>
        <p:spPr>
          <a:xfrm>
            <a:off x="4746886" y="3493353"/>
            <a:ext cx="396240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Intelligent Grid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 Emerging Technologies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Marine Systems </a:t>
            </a:r>
            <a:endParaRPr sz="16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sz="1600">
                <a:latin typeface="Formata Light"/>
                <a:ea typeface="Formata Light"/>
                <a:cs typeface="Formata Light"/>
                <a:sym typeface="Formata Light"/>
              </a:defRPr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Wind and Solar Power</a:t>
            </a:r>
          </a:p>
        </p:txBody>
      </p:sp>
    </p:spTree>
    <p:extLst>
      <p:ext uri="{BB962C8B-B14F-4D97-AF65-F5344CB8AC3E}">
        <p14:creationId xmlns:p14="http://schemas.microsoft.com/office/powerpoint/2010/main" xmlns="" val="39749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IEEE Standards Development Lifecycle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28CE9DC-B6E9-A549-BD87-EB0E4EA0E3AD}"/>
              </a:ext>
            </a:extLst>
          </p:cNvPr>
          <p:cNvSpPr/>
          <p:nvPr/>
        </p:nvSpPr>
        <p:spPr>
          <a:xfrm>
            <a:off x="241955" y="828831"/>
            <a:ext cx="35508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 Standards are developed using a time-tested, effective and trusted process that is easily explained in a six stage lifecycle </a:t>
            </a:r>
            <a:r>
              <a:rPr lang="en-US" sz="2400" b="1" dirty="0" smtClean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</a:p>
          <a:p>
            <a:endParaRPr lang="en-US" sz="2400" b="1" dirty="0">
              <a:solidFill>
                <a:srgbClr val="4E77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 smtClean="0">
                <a:solidFill>
                  <a:srgbClr val="4E7738"/>
                </a:solidFill>
                <a:latin typeface="Calibri" charset="0"/>
              </a:rPr>
              <a:t>45</a:t>
            </a:r>
            <a:r>
              <a:rPr lang="en-US" sz="2400" b="1" dirty="0">
                <a:solidFill>
                  <a:srgbClr val="4E7738"/>
                </a:solidFill>
                <a:latin typeface="Calibri" charset="0"/>
              </a:rPr>
              <a:t>%+ IEEE Standards are Created by PES </a:t>
            </a:r>
            <a:r>
              <a:rPr lang="en-US" sz="2400" b="1" dirty="0" smtClean="0">
                <a:solidFill>
                  <a:srgbClr val="4E7738"/>
                </a:solidFill>
                <a:latin typeface="Calibri" charset="0"/>
              </a:rPr>
              <a:t>Technical Committees</a:t>
            </a:r>
            <a:endParaRPr lang="en-US" sz="2400" b="1" dirty="0">
              <a:solidFill>
                <a:srgbClr val="4E773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B3D529C-CF82-6A4D-AE94-0C1E4D26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1" y="819150"/>
            <a:ext cx="4495800" cy="32675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6AB3C03-6707-A34F-B465-20B3B85A7324}"/>
              </a:ext>
            </a:extLst>
          </p:cNvPr>
          <p:cNvSpPr/>
          <p:nvPr/>
        </p:nvSpPr>
        <p:spPr>
          <a:xfrm>
            <a:off x="5181600" y="4157513"/>
            <a:ext cx="3421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4E7738"/>
                </a:solidFill>
                <a:latin typeface="Calibri"/>
              </a:rPr>
              <a:t>Get Involved. Visit: standards.ieee.org/</a:t>
            </a:r>
            <a:r>
              <a:rPr lang="en-US" sz="1200" b="1" dirty="0" err="1">
                <a:solidFill>
                  <a:srgbClr val="4E7738"/>
                </a:solidFill>
                <a:latin typeface="Calibri"/>
              </a:rPr>
              <a:t>getinvolved</a:t>
            </a:r>
            <a:endParaRPr lang="en-US" sz="1200" b="1" dirty="0">
              <a:solidFill>
                <a:srgbClr val="4E7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1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959B605-1583-C548-B337-23DE3795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86A18BD3-59E2-4B4D-88BE-1AC3EE0F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0" y="0"/>
            <a:ext cx="8843450" cy="438149"/>
          </a:xfrm>
        </p:spPr>
        <p:txBody>
          <a:bodyPr anchor="ctr"/>
          <a:lstStyle/>
          <a:p>
            <a:r>
              <a:rPr lang="en-US" sz="2000" b="1" dirty="0"/>
              <a:t>Stay Technically Proficient with 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AED3BB2-EDDB-FE40-B1E3-C3E641C5830A}"/>
              </a:ext>
            </a:extLst>
          </p:cNvPr>
          <p:cNvSpPr/>
          <p:nvPr/>
        </p:nvSpPr>
        <p:spPr>
          <a:xfrm>
            <a:off x="447675" y="3747532"/>
            <a:ext cx="1828800" cy="489923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Online Webinars 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&amp; Tutorials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86C8F2E-B770-C541-BC04-1E48AE07AB08}"/>
              </a:ext>
            </a:extLst>
          </p:cNvPr>
          <p:cNvSpPr/>
          <p:nvPr/>
        </p:nvSpPr>
        <p:spPr>
          <a:xfrm>
            <a:off x="6696075" y="3747532"/>
            <a:ext cx="2142872" cy="489923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Plain Talk Basic Courses for Industry Novice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02ACB04-E26F-314A-B69F-AD6353B2D8AA}"/>
              </a:ext>
            </a:extLst>
          </p:cNvPr>
          <p:cNvSpPr/>
          <p:nvPr/>
        </p:nvSpPr>
        <p:spPr>
          <a:xfrm>
            <a:off x="2531163" y="3747532"/>
            <a:ext cx="1828800" cy="542369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On-site Training 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&amp; Workshops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39D7A7-BE18-3D41-B2FC-44BA89AB6998}"/>
              </a:ext>
            </a:extLst>
          </p:cNvPr>
          <p:cNvSpPr/>
          <p:nvPr/>
        </p:nvSpPr>
        <p:spPr>
          <a:xfrm>
            <a:off x="4612587" y="3747532"/>
            <a:ext cx="1969864" cy="489924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Practice-Oriented Technical Journal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292D520-F62B-A94E-AEA4-4A25092208E5}"/>
              </a:ext>
            </a:extLst>
          </p:cNvPr>
          <p:cNvSpPr/>
          <p:nvPr/>
        </p:nvSpPr>
        <p:spPr>
          <a:xfrm>
            <a:off x="633849" y="665003"/>
            <a:ext cx="7887829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 is deploying significant resources for training and lifelong learning activities for our practicing engineer members. 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6F17BD8-3FF0-1640-BC88-A674F84AD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412" y="2019525"/>
            <a:ext cx="1752600" cy="16637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41BD3C5-5601-0142-9CA4-7D146978C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9311" y="2006825"/>
            <a:ext cx="1676400" cy="1676400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155BDE1-F1BC-0646-BBF7-63D534D95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3563" y="2019525"/>
            <a:ext cx="1630019" cy="1667234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D30612E-6EC6-D141-9499-70F4FEEEAC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5184" y="2024843"/>
            <a:ext cx="2132525" cy="15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4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B9C69A-FCE6-1E4A-AD81-1B674FCC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E4B61-D119-4C2A-B0FD-8BB9E4349C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="" xmlns:a16="http://schemas.microsoft.com/office/drawing/2014/main" id="{CA9E9A37-A393-B44C-B362-1E6825A7B622}"/>
              </a:ext>
            </a:extLst>
          </p:cNvPr>
          <p:cNvSpPr txBox="1">
            <a:spLocks/>
          </p:cNvSpPr>
          <p:nvPr/>
        </p:nvSpPr>
        <p:spPr>
          <a:xfrm>
            <a:off x="224350" y="0"/>
            <a:ext cx="8843450" cy="43814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/>
              <a:t>Everything You Need IN ONE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7BEAD90-C90E-2049-BA1A-17EAEBFC7999}"/>
              </a:ext>
            </a:extLst>
          </p:cNvPr>
          <p:cNvSpPr/>
          <p:nvPr/>
        </p:nvSpPr>
        <p:spPr>
          <a:xfrm>
            <a:off x="228600" y="551533"/>
            <a:ext cx="4525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the IEEE PES Resource Center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0889D2D-2232-8E4D-9F98-8F4E725B5986}"/>
              </a:ext>
            </a:extLst>
          </p:cNvPr>
          <p:cNvSpPr/>
          <p:nvPr/>
        </p:nvSpPr>
        <p:spPr>
          <a:xfrm>
            <a:off x="224351" y="1013198"/>
            <a:ext cx="4159924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IEEE PES Resource Center is the most extensive library in the world devoted exclusively to the power and energy industry. You don’t have to be a PES member to access the Resource Center’s vast array of industry oriented content, which is available to assist in your research, presentations, or academic programs, and benefit your professional development!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D99F6FD3-9FBA-3A4F-BE1D-099E1F816C3D}"/>
              </a:ext>
            </a:extLst>
          </p:cNvPr>
          <p:cNvSpPr txBox="1">
            <a:spLocks/>
          </p:cNvSpPr>
          <p:nvPr/>
        </p:nvSpPr>
        <p:spPr bwMode="auto">
          <a:xfrm>
            <a:off x="224350" y="2191224"/>
            <a:ext cx="2809520" cy="36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/>
              <a:t>resourcecenter.ieee.pes.org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7B47BFC-1D95-1245-9814-F98E5471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423109" y="156154"/>
            <a:ext cx="3125713" cy="2386297"/>
          </a:xfrm>
          <a:prstGeom prst="rect">
            <a:avLst/>
          </a:prstGeom>
          <a:effectLst>
            <a:outerShdw blurRad="228600" dist="38100" dir="8100000" algn="tr" rotWithShape="0">
              <a:prstClr val="black">
                <a:alpha val="18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09B6914D-B122-6444-BAB2-5A6B90F519D5}"/>
              </a:ext>
            </a:extLst>
          </p:cNvPr>
          <p:cNvSpPr txBox="1">
            <a:spLocks/>
          </p:cNvSpPr>
          <p:nvPr/>
        </p:nvSpPr>
        <p:spPr>
          <a:xfrm>
            <a:off x="5396763" y="3534428"/>
            <a:ext cx="3335854" cy="12297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Register for live educational events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Watch Video Tutorials &amp; Archived Webinars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Update Your License with CEU/PDH credits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Download Full PES Magazines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Access Conference Videos &amp; Presentations</a:t>
            </a:r>
          </a:p>
          <a:p>
            <a:pPr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Download Complete Technical Reports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7C431DE-FF6D-8347-9F12-F72CD33108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3109" y="2631973"/>
            <a:ext cx="1225972" cy="6227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DAB5CA0-6F8E-3C41-96DE-27A538F50735}"/>
              </a:ext>
            </a:extLst>
          </p:cNvPr>
          <p:cNvSpPr/>
          <p:nvPr/>
        </p:nvSpPr>
        <p:spPr>
          <a:xfrm>
            <a:off x="5378595" y="3239707"/>
            <a:ext cx="3125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rgbClr val="C00000"/>
              </a:buClr>
              <a:buFont typeface="Arial" charset="0"/>
              <a:buNone/>
            </a:pPr>
            <a:r>
              <a:rPr lang="en-US" sz="16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 Continuing Education Credits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83AD60E-CB58-6D4D-89F8-F6AB6AAB5B26}"/>
              </a:ext>
            </a:extLst>
          </p:cNvPr>
          <p:cNvSpPr/>
          <p:nvPr/>
        </p:nvSpPr>
        <p:spPr>
          <a:xfrm>
            <a:off x="308837" y="2778830"/>
            <a:ext cx="2304541" cy="1538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E773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522E88F-00DE-A44D-8480-FCD813C7F97E}"/>
              </a:ext>
            </a:extLst>
          </p:cNvPr>
          <p:cNvSpPr/>
          <p:nvPr/>
        </p:nvSpPr>
        <p:spPr>
          <a:xfrm>
            <a:off x="416286" y="2892803"/>
            <a:ext cx="2083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buClr>
                <a:srgbClr val="C00000"/>
              </a:buClr>
              <a:buFont typeface="Arial" charset="0"/>
              <a:buNone/>
            </a:pPr>
            <a:r>
              <a:rPr lang="en-US" sz="1400" b="1" dirty="0">
                <a:solidFill>
                  <a:srgbClr val="4E77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 MEMBER ACCESS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CA42327-90B8-BF4A-BC44-A795A9E2E1D7}"/>
              </a:ext>
            </a:extLst>
          </p:cNvPr>
          <p:cNvSpPr/>
          <p:nvPr/>
        </p:nvSpPr>
        <p:spPr>
          <a:xfrm>
            <a:off x="513025" y="3153008"/>
            <a:ext cx="1889657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Most materials in the PES Resource Center are free to society members – an important member benefit.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12560B8-8D2F-8345-B90E-642983BE0500}"/>
              </a:ext>
            </a:extLst>
          </p:cNvPr>
          <p:cNvSpPr/>
          <p:nvPr/>
        </p:nvSpPr>
        <p:spPr>
          <a:xfrm>
            <a:off x="2872534" y="3167945"/>
            <a:ext cx="2219929" cy="26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246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69916</TotalTime>
  <Words>916</Words>
  <Application>Microsoft Office PowerPoint</Application>
  <PresentationFormat>On-screen Show (16:9)</PresentationFormat>
  <Paragraphs>172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 Design</vt:lpstr>
      <vt:lpstr>IEEE Power &amp; Energy Society</vt:lpstr>
      <vt:lpstr>The World’s Largest Professional Association Advancing Technology for Humanity</vt:lpstr>
      <vt:lpstr>PES is the Second Largest Technical Society in the IEEE</vt:lpstr>
      <vt:lpstr>Global Engagement Through Local Chapters</vt:lpstr>
      <vt:lpstr>Slide 5</vt:lpstr>
      <vt:lpstr>PES Technical Community</vt:lpstr>
      <vt:lpstr>IEEE Standards Development Lifecycle</vt:lpstr>
      <vt:lpstr>Stay Technically Proficient with PES</vt:lpstr>
      <vt:lpstr>Slide 9</vt:lpstr>
      <vt:lpstr>Engaging Academic Community</vt:lpstr>
      <vt:lpstr>Publications</vt:lpstr>
      <vt:lpstr>IEEE PES Membership Diversity</vt:lpstr>
      <vt:lpstr>Developing Women in Power</vt:lpstr>
      <vt:lpstr>Mentoring Young Professionals</vt:lpstr>
      <vt:lpstr>Slide 15</vt:lpstr>
      <vt:lpstr>Slide 16</vt:lpstr>
      <vt:lpstr>Slide 17</vt:lpstr>
      <vt:lpstr>Slide 18</vt:lpstr>
    </vt:vector>
  </TitlesOfParts>
  <Manager/>
  <Company>IEEE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IEEE PES Members Presentation</dc:title>
  <dc:subject/>
  <dc:creator>IEEE</dc:creator>
  <cp:keywords/>
  <dc:description/>
  <cp:lastModifiedBy>ravijha</cp:lastModifiedBy>
  <cp:revision>748</cp:revision>
  <cp:lastPrinted>2020-02-11T18:43:09Z</cp:lastPrinted>
  <dcterms:created xsi:type="dcterms:W3CDTF">2010-10-12T18:25:44Z</dcterms:created>
  <dcterms:modified xsi:type="dcterms:W3CDTF">2020-06-09T15:56:48Z</dcterms:modified>
  <cp:category/>
</cp:coreProperties>
</file>